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61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79" r:id="rId13"/>
    <p:sldId id="280" r:id="rId14"/>
    <p:sldId id="278" r:id="rId15"/>
    <p:sldId id="263" r:id="rId16"/>
    <p:sldId id="260" r:id="rId17"/>
    <p:sldId id="289" r:id="rId18"/>
    <p:sldId id="290" r:id="rId19"/>
    <p:sldId id="291" r:id="rId20"/>
    <p:sldId id="265" r:id="rId21"/>
    <p:sldId id="269" r:id="rId22"/>
    <p:sldId id="270" r:id="rId23"/>
    <p:sldId id="271" r:id="rId24"/>
    <p:sldId id="272" r:id="rId25"/>
    <p:sldId id="273" r:id="rId26"/>
    <p:sldId id="292" r:id="rId27"/>
    <p:sldId id="293" r:id="rId28"/>
    <p:sldId id="275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D3"/>
    <a:srgbClr val="ED7D31"/>
    <a:srgbClr val="0091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86F323-7E8B-4D5F-B8FF-55D35B45A0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FC3240D-CC28-45E6-8925-A2BAB6164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7FC08FF-B50C-43D2-A4C8-B5370AB2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E07305-5E0F-4EF9-B9B3-8F310B59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0996BD-FB49-49DB-A8EC-9DC0842F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577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C0368D-0309-451C-9C4E-B2C55682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E36CA6-A4A9-4616-944B-3C49B23B90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60383D-27C9-4834-A289-0A24701F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F626E8-FC14-4A5E-AD0A-F5602669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3502C11-8364-452D-A5B3-8A9F293A9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857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2F323A76-771E-4525-85C3-04571D65D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49023A1-59D0-47A4-AE85-F01ABF57B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6F7507-5EDC-4006-84E4-2EE608B82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D1E8DE-9AA6-4E3C-8EED-6CB9421D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7B5FAA-4E0F-4D8D-A3E0-3572C3C0D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20495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A58A12-83D3-49F0-B41A-2BBCF5BAF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D6F3EC-89EC-4FC8-924D-96879DF6C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677AD9-F50C-4D94-8525-1001B4B6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69C30D2-3173-4C48-A97C-6A39213F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41ADDC-DD52-445D-B610-D83BFEF9A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894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B01D7-AA46-47A2-9A92-4177683F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EE29A6-60EC-435E-8272-5780451A0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9F9F7A8-2C19-4D86-A8D4-93F0CC183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DFC0CB9-C75E-4818-9135-A11C93A9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0ABF712-6772-48F3-8325-E73AAC898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776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CDE847-7393-4395-8DDA-44A480CF1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035CA3-6267-4C28-89FB-FD0C2890A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FB7C327-A577-4E34-AA43-83C93AC1D5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032BD0-D789-4CF4-BECD-A0894D1E9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89CC549-F255-448E-8122-13176E6A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5FD6A8E-939E-4D39-BB76-740E38163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3408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23389E-B818-4320-B50B-6936DF8D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C20E22-C670-40B1-956F-0E469A496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A3E7D8-AF30-4125-BD79-9B5B53149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F4B46EC-7646-40FA-A1E5-A0B387FF8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47B7E70-6D02-429D-A249-2D2F769723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12801B1-212F-42FB-919D-7A78B04F3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9B35156-A6C4-4CE5-AC13-A86EDA922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9726842-320F-41F3-BDAB-6857CF06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830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AB496B-E178-4EE3-BC1C-8537D1146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3B766BF-256D-4893-A12C-B6A63BE64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B349AE2-0A06-4504-B645-2A5EA118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A80EF8E-6797-4AD2-AAB5-A4C70A39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990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E53E5AB-ACA2-4694-A5AC-7B5A77E9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243A907-DA80-4F2D-9E64-E62B627E6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FB62E24-6C56-4056-B334-225FAD040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8787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91692-4C4D-4DE6-A51B-3F2DFD49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5D09B7-F25A-4BDC-ADE8-2012DE4EB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2A569E0-2B27-4158-BE44-6F631D274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28A7E9C-48E4-432E-A7E8-0ABEDA435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A0F9B93-7F99-4E23-A9A0-DB3240902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164FCBD-1A7F-4CB8-8672-BFBE9BD9E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504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838ACC-3B13-45C4-A8DA-3E7088D1A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4700B01-0604-4508-800F-1E3C9B6E4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BE01EE-989B-402D-AA5E-221A7BF0C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3B896B4-9DC8-4950-989F-24480312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3F683E-5818-4BBF-B60B-5EA1FF351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B67318C-8BEB-461B-9823-B3BF2FF47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65652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75C3232-C4FC-4462-A338-6F6F14DBE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037B06-025A-475E-8AAF-444E1085B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111CBF-FE4E-4FEA-AA6A-DA5CEF2C8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5AE13-8365-45CA-A014-D9BACC3DC1B1}" type="datetimeFigureOut">
              <a:rPr lang="nl-NL" smtClean="0"/>
              <a:t>19-07-2025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C697261-BD3B-48DF-96A8-870A4189D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24A780-2E1D-417D-BC47-4D2C8A49CF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60E24-F57C-414A-9257-94BB6D4EDF83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620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ACE7AEA-1682-E44C-B1F5-53811A56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8" y="0"/>
            <a:ext cx="12060064" cy="6858000"/>
          </a:xfrm>
          <a:prstGeom prst="rect">
            <a:avLst/>
          </a:prstGeom>
        </p:spPr>
      </p:pic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0E6C62A9-3158-4641-82BF-DB1D9FF96C55}"/>
              </a:ext>
            </a:extLst>
          </p:cNvPr>
          <p:cNvSpPr txBox="1">
            <a:spLocks/>
          </p:cNvSpPr>
          <p:nvPr/>
        </p:nvSpPr>
        <p:spPr>
          <a:xfrm>
            <a:off x="178904" y="5446643"/>
            <a:ext cx="11797748" cy="1411357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b="1" dirty="0">
                <a:solidFill>
                  <a:schemeClr val="bg1"/>
                </a:solidFill>
                <a:latin typeface="CAECILIA-ROMAN" pitchFamily="2" charset="77"/>
              </a:rPr>
              <a:t>Lange termijnvisie EuroParcs Beekbergen</a:t>
            </a:r>
          </a:p>
          <a:p>
            <a:r>
              <a:rPr lang="nl-NL" sz="2000" dirty="0">
                <a:solidFill>
                  <a:schemeClr val="bg1"/>
                </a:solidFill>
                <a:latin typeface="CAECILIA-ROMAN" pitchFamily="2" charset="77"/>
              </a:rPr>
              <a:t>Frank Bijl  |  Corporate Communications  |  29 oktober 2021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2A81291-6448-4746-A718-B80FEEE1552F}"/>
              </a:ext>
            </a:extLst>
          </p:cNvPr>
          <p:cNvSpPr/>
          <p:nvPr/>
        </p:nvSpPr>
        <p:spPr>
          <a:xfrm>
            <a:off x="9730408" y="496957"/>
            <a:ext cx="2246244" cy="24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3668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INDELING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9B4543D-A509-DD4F-B586-505E50DD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81" y="978963"/>
            <a:ext cx="8363712" cy="5585619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Verbinding en zichtlijnen</a:t>
            </a:r>
            <a:endParaRPr lang="nl-NL" dirty="0"/>
          </a:p>
          <a:p>
            <a:pPr marL="0" indent="0">
              <a:buNone/>
            </a:pPr>
            <a:r>
              <a:rPr lang="nl-NL" sz="2600" b="1" i="1" dirty="0"/>
              <a:t>Zichtlijnen</a:t>
            </a:r>
            <a:r>
              <a:rPr lang="nl-NL" sz="2600" i="1" dirty="0"/>
              <a:t> </a:t>
            </a:r>
            <a:endParaRPr lang="nl-NL" sz="2600" dirty="0"/>
          </a:p>
          <a:p>
            <a:r>
              <a:rPr lang="nl-NL" sz="2600" dirty="0"/>
              <a:t>Elke accommodatie heeft van binnenuit zichtlijnen naar de natuur en de omgeving. De huisjes zijn altijd gericht naar de betreffende beleving. 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Voorbeeld: Tinyhouses hebben altijd zicht op de hottub en vanuit boshuis ruim zicht op de bomen om het huis 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De principes van zichtlijnen en verbinding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600" dirty="0"/>
              <a:t>	• Verbinding met omgeving: open naar buiten</a:t>
            </a:r>
            <a:br>
              <a:rPr lang="nl-NL" sz="2600" dirty="0"/>
            </a:br>
            <a:r>
              <a:rPr lang="nl-NL" sz="2600" dirty="0"/>
              <a:t>	• Gelaagdheid</a:t>
            </a:r>
            <a:br>
              <a:rPr lang="nl-NL" sz="2600" dirty="0"/>
            </a:br>
            <a:r>
              <a:rPr lang="nl-NL" sz="2600" dirty="0"/>
              <a:t>	• Positionering van de accommodaties </a:t>
            </a:r>
          </a:p>
          <a:p>
            <a:pPr marL="0" indent="0">
              <a:buNone/>
            </a:pPr>
            <a:r>
              <a:rPr lang="nl-NL" sz="2600" i="1" dirty="0"/>
              <a:t> </a:t>
            </a: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1427423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INDELING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9B4543D-A509-DD4F-B586-505E50DD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81" y="978963"/>
            <a:ext cx="8363712" cy="5585619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nl-NL" sz="2600" i="1" dirty="0"/>
              <a:t> </a:t>
            </a:r>
            <a:endParaRPr lang="nl-NL" sz="26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BE78EE3-A651-A744-A0A9-F3CEA020B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008" y="1006610"/>
            <a:ext cx="8815659" cy="555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46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ACE7AEA-1682-E44C-B1F5-53811A56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8" y="0"/>
            <a:ext cx="12060064" cy="6858000"/>
          </a:xfrm>
          <a:prstGeom prst="rect">
            <a:avLst/>
          </a:prstGeom>
        </p:spPr>
      </p:pic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0E6C62A9-3158-4641-82BF-DB1D9FF96C55}"/>
              </a:ext>
            </a:extLst>
          </p:cNvPr>
          <p:cNvSpPr txBox="1">
            <a:spLocks/>
          </p:cNvSpPr>
          <p:nvPr/>
        </p:nvSpPr>
        <p:spPr>
          <a:xfrm>
            <a:off x="178904" y="5446643"/>
            <a:ext cx="11797748" cy="1411357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b="1" dirty="0">
                <a:solidFill>
                  <a:schemeClr val="bg1"/>
                </a:solidFill>
                <a:latin typeface="CAECILIA-ROMAN" pitchFamily="2" charset="77"/>
              </a:rPr>
              <a:t>Lange termijnvisie EuroParcs Beekbergen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2A81291-6448-4746-A718-B80FEEE1552F}"/>
              </a:ext>
            </a:extLst>
          </p:cNvPr>
          <p:cNvSpPr/>
          <p:nvPr/>
        </p:nvSpPr>
        <p:spPr>
          <a:xfrm>
            <a:off x="9730408" y="496957"/>
            <a:ext cx="2246244" cy="24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6281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INLEIDING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9B4543D-A509-DD4F-B586-505E50DD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743" y="978963"/>
            <a:ext cx="8086849" cy="558561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Provincie Gelderland</a:t>
            </a:r>
          </a:p>
          <a:p>
            <a:pPr marL="0" indent="0">
              <a:buNone/>
            </a:pPr>
            <a:r>
              <a:rPr lang="nl-NL" dirty="0"/>
              <a:t>Beleid Vitale Vakantieparken: </a:t>
            </a:r>
          </a:p>
          <a:p>
            <a:pPr lvl="1"/>
            <a:r>
              <a:rPr lang="nl-NL" sz="2800" dirty="0"/>
              <a:t>Voorkom dat vakantieparken in-vitaal worden</a:t>
            </a:r>
          </a:p>
          <a:p>
            <a:pPr lvl="1"/>
            <a:r>
              <a:rPr lang="nl-NL" sz="2800" dirty="0"/>
              <a:t>Denk vooruit</a:t>
            </a:r>
          </a:p>
          <a:p>
            <a:pPr lvl="1"/>
            <a:r>
              <a:rPr lang="nl-NL" sz="2800" dirty="0"/>
              <a:t>Maak nu een plan voor lange termijn</a:t>
            </a:r>
          </a:p>
          <a:p>
            <a:endParaRPr lang="nl-NL" sz="600" dirty="0"/>
          </a:p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EuroParcs </a:t>
            </a:r>
          </a:p>
          <a:p>
            <a:r>
              <a:rPr lang="nl-NL" dirty="0"/>
              <a:t>Pakt provinciaal beleid op </a:t>
            </a:r>
          </a:p>
          <a:p>
            <a:r>
              <a:rPr lang="nl-NL" dirty="0"/>
              <a:t>Ontwikkelt lange termijnvisie:</a:t>
            </a:r>
          </a:p>
          <a:p>
            <a:pPr marL="457200" lvl="1" indent="0">
              <a:buNone/>
            </a:pPr>
            <a:r>
              <a:rPr lang="nl-NL" sz="2800" dirty="0"/>
              <a:t>- Hoe blijft het park vitaal?</a:t>
            </a:r>
          </a:p>
          <a:p>
            <a:pPr marL="457200" lvl="1" indent="0">
              <a:buNone/>
            </a:pPr>
            <a:r>
              <a:rPr lang="nl-NL" sz="2800" dirty="0"/>
              <a:t>- Hoe ziet het er over 10 tot 15 jaar uit?</a:t>
            </a:r>
          </a:p>
          <a:p>
            <a:pPr marL="457200" lvl="1" indent="0">
              <a:buNone/>
            </a:pPr>
            <a:r>
              <a:rPr lang="nl-NL" sz="2800" dirty="0"/>
              <a:t>- Hoe kan daar naar toe worden gewerkt?</a:t>
            </a:r>
          </a:p>
        </p:txBody>
      </p:sp>
    </p:spTree>
    <p:extLst>
      <p:ext uri="{BB962C8B-B14F-4D97-AF65-F5344CB8AC3E}">
        <p14:creationId xmlns:p14="http://schemas.microsoft.com/office/powerpoint/2010/main" val="561920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631E37E-915B-4F0F-BE1E-5721209E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894" y="999743"/>
            <a:ext cx="8896350" cy="3803905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  <a:cs typeface="Arial" panose="020B0604020202020204" pitchFamily="34" charset="0"/>
              </a:rPr>
              <a:t>Hoe staat het park er voor?</a:t>
            </a:r>
          </a:p>
          <a:p>
            <a:pPr marL="342900" indent="-342900">
              <a:lnSpc>
                <a:spcPct val="120000"/>
              </a:lnSpc>
            </a:pPr>
            <a:endParaRPr lang="nl-NL" sz="50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</a:pPr>
            <a:r>
              <a:rPr lang="nl-NL" dirty="0">
                <a:cs typeface="Arial" panose="020B0604020202020204" pitchFamily="34" charset="0"/>
              </a:rPr>
              <a:t>Park is nu nog grotendeels vitaal</a:t>
            </a:r>
          </a:p>
          <a:p>
            <a:pPr marL="342900" indent="-342900">
              <a:lnSpc>
                <a:spcPct val="120000"/>
              </a:lnSpc>
            </a:pPr>
            <a:r>
              <a:rPr lang="nl-NL" dirty="0">
                <a:cs typeface="Arial" panose="020B0604020202020204" pitchFamily="34" charset="0"/>
              </a:rPr>
              <a:t>Deel Valouwe verouderd / niet 2022</a:t>
            </a:r>
          </a:p>
          <a:p>
            <a:pPr marL="342900" indent="-342900">
              <a:lnSpc>
                <a:spcPct val="120000"/>
              </a:lnSpc>
            </a:pPr>
            <a:r>
              <a:rPr lang="nl-NL" dirty="0">
                <a:cs typeface="Arial" panose="020B0604020202020204" pitchFamily="34" charset="0"/>
              </a:rPr>
              <a:t>Relatief veel eigen gebruik, meer verhuur wenselijk</a:t>
            </a:r>
          </a:p>
          <a:p>
            <a:pPr marL="342900" indent="-342900">
              <a:lnSpc>
                <a:spcPct val="120000"/>
              </a:lnSpc>
            </a:pPr>
            <a:r>
              <a:rPr lang="nl-NL" dirty="0">
                <a:cs typeface="Arial" panose="020B0604020202020204" pitchFamily="34" charset="0"/>
              </a:rPr>
              <a:t>wens overheid wisselend gebruik</a:t>
            </a:r>
          </a:p>
          <a:p>
            <a:pPr marL="342900" indent="-342900">
              <a:lnSpc>
                <a:spcPct val="120000"/>
              </a:lnSpc>
            </a:pPr>
            <a:endParaRPr lang="nl-NL" sz="2600" dirty="0">
              <a:cs typeface="Arial" panose="020B06040202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cap="all" dirty="0">
                <a:solidFill>
                  <a:schemeClr val="bg1"/>
                </a:solidFill>
                <a:latin typeface="CAECILIA-ROMAN" pitchFamily="2" charset="77"/>
              </a:rPr>
              <a:t>ANALYSE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78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631E37E-915B-4F0F-BE1E-5721209E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107" y="674162"/>
            <a:ext cx="9324594" cy="5557699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  <a:cs typeface="Arial" panose="020B0604020202020204" pitchFamily="34" charset="0"/>
              </a:rPr>
              <a:t>Hoe kan het park vitaal worden en blijven?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cs typeface="Arial" panose="020B0604020202020204" pitchFamily="34" charset="0"/>
              </a:rPr>
              <a:t>Park steeds vernieuwen en/of herontwikkelen (nieuwe afdeling), inspelen op wensen recreant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cs typeface="Arial" panose="020B0604020202020204" pitchFamily="34" charset="0"/>
              </a:rPr>
              <a:t>Accommodaties die passen bij omgeving en doelgroep</a:t>
            </a:r>
          </a:p>
          <a:p>
            <a:pPr marL="800100" lvl="1" indent="-342900">
              <a:lnSpc>
                <a:spcPct val="100000"/>
              </a:lnSpc>
            </a:pPr>
            <a:r>
              <a:rPr lang="nl-NL" sz="2200" dirty="0">
                <a:cs typeface="Arial" panose="020B0604020202020204" pitchFamily="34" charset="0"/>
              </a:rPr>
              <a:t>bijzonder overnachten, zoals tiny houses en boomhutten</a:t>
            </a:r>
          </a:p>
          <a:p>
            <a:pPr marL="800100" lvl="1" indent="-342900">
              <a:lnSpc>
                <a:spcPct val="100000"/>
              </a:lnSpc>
            </a:pPr>
            <a:r>
              <a:rPr lang="nl-NL" sz="2200" dirty="0">
                <a:cs typeface="Arial" panose="020B0604020202020204" pitchFamily="34" charset="0"/>
              </a:rPr>
              <a:t>zekere mate van comfort en ontzorgen</a:t>
            </a:r>
          </a:p>
          <a:p>
            <a:pPr marL="800100" lvl="1" indent="-342900">
              <a:lnSpc>
                <a:spcPct val="100000"/>
              </a:lnSpc>
            </a:pPr>
            <a:r>
              <a:rPr lang="nl-NL" sz="2200" dirty="0">
                <a:cs typeface="Arial" panose="020B0604020202020204" pitchFamily="34" charset="0"/>
              </a:rPr>
              <a:t>duurzame accommodaties</a:t>
            </a:r>
          </a:p>
          <a:p>
            <a:pPr marL="800100" lvl="1" indent="-342900">
              <a:lnSpc>
                <a:spcPct val="100000"/>
              </a:lnSpc>
            </a:pPr>
            <a:r>
              <a:rPr lang="nl-NL" sz="2200" dirty="0">
                <a:cs typeface="Arial" panose="020B0604020202020204" pitchFamily="34" charset="0"/>
              </a:rPr>
              <a:t>retreats en educatieve vakanties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cs typeface="Arial" panose="020B0604020202020204" pitchFamily="34" charset="0"/>
              </a:rPr>
              <a:t>Verbeteren voorzieningen gericht op 4 seizoenen verhuur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cs typeface="Arial" panose="020B0604020202020204" pitchFamily="34" charset="0"/>
              </a:rPr>
              <a:t>Voorsorteren op energietransitie (agenda Green Deal 2030)</a:t>
            </a:r>
          </a:p>
          <a:p>
            <a:pPr>
              <a:lnSpc>
                <a:spcPct val="100000"/>
              </a:lnSpc>
            </a:pPr>
            <a:r>
              <a:rPr lang="nl-NL" sz="2600" dirty="0">
                <a:cs typeface="Arial" panose="020B0604020202020204" pitchFamily="34" charset="0"/>
              </a:rPr>
              <a:t>Natuurinclusief bouwen en beheren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6A9FF1D8-F242-BB47-82E8-A75960D43F80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800" b="1" cap="all" dirty="0">
                <a:solidFill>
                  <a:schemeClr val="bg1"/>
                </a:solidFill>
                <a:latin typeface="CAECILIA-ROMAN" pitchFamily="2" charset="77"/>
              </a:rPr>
              <a:t>ANALYSE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137779-1983-8A47-8E69-8E0CF4F12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529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56" y="978963"/>
            <a:ext cx="1933956" cy="5557699"/>
          </a:xfrm>
          <a:solidFill>
            <a:srgbClr val="0090D3"/>
          </a:solidFill>
        </p:spPr>
        <p:txBody>
          <a:bodyPr>
            <a:normAutofit/>
          </a:bodyPr>
          <a:lstStyle/>
          <a:p>
            <a:pPr algn="ctr"/>
            <a:r>
              <a:rPr lang="nl-NL" sz="2800" b="1" cap="all" dirty="0">
                <a:solidFill>
                  <a:schemeClr val="bg1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631E37E-915B-4F0F-BE1E-5721209E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962" y="978962"/>
            <a:ext cx="8915400" cy="5777155"/>
          </a:xfrm>
        </p:spPr>
        <p:txBody>
          <a:bodyPr anchor="ctr">
            <a:noAutofit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nl-NL" sz="2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Het park is ontstaan uit verschillende parken: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i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Verschillende - veelal prettige - sferen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i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Onvoldoende samenhang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i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Routes niet overal duidelijk, verdwalen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i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Twee voorzieningenclusters</a:t>
            </a:r>
          </a:p>
          <a:p>
            <a:pPr marL="342900" indent="-342900">
              <a:lnSpc>
                <a:spcPct val="110000"/>
              </a:lnSpc>
            </a:pPr>
            <a:endParaRPr lang="nl-NL" sz="5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nl-NL" sz="2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Lage Bergweg is een barri</a:t>
            </a:r>
            <a:r>
              <a:rPr lang="nl-NL" sz="2600" dirty="0">
                <a:ea typeface="Times New Roman" panose="02020603050405020304" pitchFamily="18" charset="0"/>
                <a:cs typeface="Arial" panose="020B0604020202020204" pitchFamily="34" charset="0"/>
              </a:rPr>
              <a:t>è</a:t>
            </a:r>
            <a:r>
              <a:rPr lang="nl-NL" sz="2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re &amp; onaantrekkelijk voor fietsers en voetgangers</a:t>
            </a:r>
          </a:p>
          <a:p>
            <a:pPr>
              <a:lnSpc>
                <a:spcPct val="110000"/>
              </a:lnSpc>
            </a:pPr>
            <a:endParaRPr lang="nl-NL" sz="5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nl-NL" sz="2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Er is weinig diversiteit in </a:t>
            </a:r>
            <a:r>
              <a:rPr lang="nl-NL" sz="2600" dirty="0">
                <a:cs typeface="Arial" panose="020B0604020202020204" pitchFamily="34" charset="0"/>
              </a:rPr>
              <a:t>type en omvang recreatiewoningen</a:t>
            </a:r>
          </a:p>
          <a:p>
            <a:pPr marL="342900" indent="-342900">
              <a:lnSpc>
                <a:spcPct val="110000"/>
              </a:lnSpc>
            </a:pPr>
            <a:endParaRPr lang="nl-NL" sz="5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nl-NL" sz="260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Delen zijn te dicht bebouwd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i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‘dichtgegroeid’ met verharding, carports, schuttingen e.d.</a:t>
            </a:r>
          </a:p>
          <a:p>
            <a:pPr marL="800100" lvl="1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i="1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infrastructuur op een aantal plekken onlogisch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F260E34-98B6-45E0-8ADE-70F6E7E1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50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56" y="978963"/>
            <a:ext cx="1933956" cy="5557699"/>
          </a:xfrm>
          <a:solidFill>
            <a:srgbClr val="0090D3"/>
          </a:solidFill>
        </p:spPr>
        <p:txBody>
          <a:bodyPr>
            <a:normAutofit/>
          </a:bodyPr>
          <a:lstStyle/>
          <a:p>
            <a:pPr algn="ctr"/>
            <a:r>
              <a:rPr lang="nl-NL" sz="2800" b="1" cap="all" dirty="0">
                <a:solidFill>
                  <a:schemeClr val="bg1"/>
                </a:solidFill>
                <a:latin typeface="CAECILIA-ROMAN" pitchFamily="2" charset="77"/>
              </a:rPr>
              <a:t>KANSEN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631E37E-915B-4F0F-BE1E-5721209E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962" y="978962"/>
            <a:ext cx="8915400" cy="5777155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</a:pPr>
            <a:r>
              <a:rPr lang="nl-NL" dirty="0"/>
              <a:t>Verschillende sferen zijn interessant: benutten </a:t>
            </a:r>
          </a:p>
          <a:p>
            <a:pPr>
              <a:lnSpc>
                <a:spcPct val="110000"/>
              </a:lnSpc>
            </a:pPr>
            <a:r>
              <a:rPr lang="nl-NL" dirty="0"/>
              <a:t>Kracht van het huidige park behouden: </a:t>
            </a:r>
            <a:br>
              <a:rPr lang="nl-NL" dirty="0"/>
            </a:br>
            <a:r>
              <a:rPr lang="nl-NL" dirty="0"/>
              <a:t>bosrijk en beschut, groen en weelderig</a:t>
            </a:r>
          </a:p>
          <a:p>
            <a:pPr>
              <a:lnSpc>
                <a:spcPct val="110000"/>
              </a:lnSpc>
            </a:pPr>
            <a:r>
              <a:rPr lang="nl-NL" dirty="0"/>
              <a:t>Parken meer verbinden</a:t>
            </a:r>
          </a:p>
          <a:p>
            <a:pPr>
              <a:lnSpc>
                <a:spcPct val="110000"/>
              </a:lnSpc>
            </a:pPr>
            <a:r>
              <a:rPr lang="nl-NL" dirty="0"/>
              <a:t>Voorzieningen afstemmen op comfort </a:t>
            </a:r>
            <a:br>
              <a:rPr lang="nl-NL" dirty="0"/>
            </a:br>
            <a:r>
              <a:rPr lang="nl-NL" dirty="0"/>
              <a:t>en jaarrond gebruik</a:t>
            </a:r>
          </a:p>
          <a:p>
            <a:pPr>
              <a:lnSpc>
                <a:spcPct val="110000"/>
              </a:lnSpc>
            </a:pPr>
            <a:r>
              <a:rPr lang="nl-NL" dirty="0"/>
              <a:t>Veel natuur rondom: fiets/wandelmogelijkheden</a:t>
            </a:r>
          </a:p>
          <a:p>
            <a:pPr>
              <a:lnSpc>
                <a:spcPct val="110000"/>
              </a:lnSpc>
            </a:pPr>
            <a:r>
              <a:rPr lang="nl-NL" dirty="0"/>
              <a:t>Accommodaties divers en passend bij omgeving</a:t>
            </a:r>
          </a:p>
          <a:p>
            <a:endParaRPr lang="nl-NL" sz="2400" dirty="0"/>
          </a:p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HET PARK IS MEER DAN ‘DE SOM DER DELEN’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F260E34-98B6-45E0-8ADE-70F6E7E1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83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56" y="978963"/>
            <a:ext cx="1933956" cy="5557699"/>
          </a:xfrm>
          <a:solidFill>
            <a:srgbClr val="0090D3"/>
          </a:solidFill>
        </p:spPr>
        <p:txBody>
          <a:bodyPr>
            <a:normAutofit/>
          </a:bodyPr>
          <a:lstStyle/>
          <a:p>
            <a:pPr algn="ctr"/>
            <a:r>
              <a:rPr lang="nl-NL" sz="2800" b="1" cap="all" dirty="0">
                <a:solidFill>
                  <a:schemeClr val="bg1"/>
                </a:solidFill>
                <a:latin typeface="CAECILIA-ROMAN" pitchFamily="2" charset="77"/>
              </a:rPr>
              <a:t>AMBITIE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631E37E-915B-4F0F-BE1E-5721209E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962" y="978962"/>
            <a:ext cx="8915400" cy="57771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Puurzaam overnachten in de natuur</a:t>
            </a:r>
          </a:p>
          <a:p>
            <a:r>
              <a:rPr lang="nl-NL" sz="2600" dirty="0"/>
              <a:t>Puur en duurzaam</a:t>
            </a:r>
          </a:p>
          <a:p>
            <a:r>
              <a:rPr lang="nl-NL" sz="2600" dirty="0"/>
              <a:t>Groene energie / energieneutrale woningen</a:t>
            </a:r>
          </a:p>
          <a:p>
            <a:r>
              <a:rPr lang="nl-NL" sz="2600" dirty="0"/>
              <a:t>Vakantiepark gaat op in natuur</a:t>
            </a:r>
          </a:p>
          <a:p>
            <a:r>
              <a:rPr lang="nl-NL" sz="2600" dirty="0"/>
              <a:t>Activiteiten gericht op groene omgeving (zomer en winter)</a:t>
            </a:r>
          </a:p>
          <a:p>
            <a:r>
              <a:rPr lang="nl-NL" sz="2600" dirty="0"/>
              <a:t>Park als klein dorp, met verschillende wijkjes</a:t>
            </a:r>
          </a:p>
          <a:p>
            <a:r>
              <a:rPr lang="nl-NL" sz="2600" dirty="0"/>
              <a:t>Verscheidenheid aan recreatiewoningen</a:t>
            </a:r>
          </a:p>
          <a:p>
            <a:r>
              <a:rPr lang="nl-NL" sz="2600" dirty="0"/>
              <a:t>Voorzieningen van goede kwaliteit</a:t>
            </a:r>
          </a:p>
          <a:p>
            <a:r>
              <a:rPr lang="nl-NL" sz="2600" dirty="0"/>
              <a:t>Dienstverlening op niveau hotelservice</a:t>
            </a:r>
          </a:p>
          <a:p>
            <a:r>
              <a:rPr lang="nl-NL" sz="2600" dirty="0"/>
              <a:t>Gefaseerde ontwikkeling met respect voor en in overleg met eigenaren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F260E34-98B6-45E0-8ADE-70F6E7E1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735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56" y="978963"/>
            <a:ext cx="1933956" cy="5557699"/>
          </a:xfrm>
          <a:solidFill>
            <a:srgbClr val="0090D3"/>
          </a:solidFill>
        </p:spPr>
        <p:txBody>
          <a:bodyPr>
            <a:normAutofit/>
          </a:bodyPr>
          <a:lstStyle/>
          <a:p>
            <a:pPr algn="ctr"/>
            <a:r>
              <a:rPr lang="nl-NL" sz="2800" b="1" cap="all" dirty="0">
                <a:solidFill>
                  <a:schemeClr val="bg1"/>
                </a:solidFill>
                <a:latin typeface="CAECILIA-ROMAN" pitchFamily="2" charset="77"/>
              </a:rPr>
              <a:t>VISIE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631E37E-915B-4F0F-BE1E-5721209E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962" y="978962"/>
            <a:ext cx="8915400" cy="57771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Puurzaam overnachten in de natuur</a:t>
            </a:r>
          </a:p>
          <a:p>
            <a:pPr>
              <a:lnSpc>
                <a:spcPct val="110000"/>
              </a:lnSpc>
            </a:pPr>
            <a:r>
              <a:rPr lang="nl-NL" dirty="0"/>
              <a:t>Meer openheid, groen en doorzichten</a:t>
            </a:r>
          </a:p>
          <a:p>
            <a:pPr>
              <a:lnSpc>
                <a:spcPct val="110000"/>
              </a:lnSpc>
            </a:pPr>
            <a:r>
              <a:rPr lang="nl-NL" dirty="0"/>
              <a:t>Voorzieningen centraliseren</a:t>
            </a:r>
          </a:p>
          <a:p>
            <a:pPr>
              <a:lnSpc>
                <a:spcPct val="110000"/>
              </a:lnSpc>
            </a:pPr>
            <a:r>
              <a:rPr lang="nl-NL" dirty="0"/>
              <a:t>Herinrichten Lage Bergweg</a:t>
            </a:r>
          </a:p>
          <a:p>
            <a:pPr>
              <a:lnSpc>
                <a:spcPct val="110000"/>
              </a:lnSpc>
            </a:pPr>
            <a:r>
              <a:rPr lang="nl-NL" dirty="0"/>
              <a:t>Verschillende typen vakantiewoningen en minder verharding</a:t>
            </a:r>
          </a:p>
          <a:p>
            <a:pPr>
              <a:lnSpc>
                <a:spcPct val="110000"/>
              </a:lnSpc>
            </a:pPr>
            <a:r>
              <a:rPr lang="nl-NL" dirty="0"/>
              <a:t>Rekening houden met Natura 2000, door gefaseerde ontwikkeling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F260E34-98B6-45E0-8ADE-70F6E7E1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67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ACE7AEA-1682-E44C-B1F5-53811A56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8" y="0"/>
            <a:ext cx="12060064" cy="6858000"/>
          </a:xfrm>
          <a:prstGeom prst="rect">
            <a:avLst/>
          </a:prstGeom>
        </p:spPr>
      </p:pic>
      <p:sp>
        <p:nvSpPr>
          <p:cNvPr id="12" name="Tijdelijke aanduiding voor inhoud 5">
            <a:extLst>
              <a:ext uri="{FF2B5EF4-FFF2-40B4-BE49-F238E27FC236}">
                <a16:creationId xmlns:a16="http://schemas.microsoft.com/office/drawing/2014/main" id="{0E6C62A9-3158-4641-82BF-DB1D9FF96C55}"/>
              </a:ext>
            </a:extLst>
          </p:cNvPr>
          <p:cNvSpPr txBox="1">
            <a:spLocks/>
          </p:cNvSpPr>
          <p:nvPr/>
        </p:nvSpPr>
        <p:spPr>
          <a:xfrm>
            <a:off x="178904" y="5446643"/>
            <a:ext cx="11797748" cy="1411357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3200" b="1" dirty="0">
                <a:solidFill>
                  <a:schemeClr val="bg1"/>
                </a:solidFill>
                <a:latin typeface="CAECILIA-ROMAN" pitchFamily="2" charset="77"/>
              </a:rPr>
              <a:t>Designprincipes voor park (her)ontwikkeling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2A81291-6448-4746-A718-B80FEEE1552F}"/>
              </a:ext>
            </a:extLst>
          </p:cNvPr>
          <p:cNvSpPr/>
          <p:nvPr/>
        </p:nvSpPr>
        <p:spPr>
          <a:xfrm>
            <a:off x="9730408" y="496957"/>
            <a:ext cx="2246244" cy="248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3205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47FFDFB3-5690-4F56-9E96-34BB41601E13}"/>
              </a:ext>
            </a:extLst>
          </p:cNvPr>
          <p:cNvSpPr/>
          <p:nvPr/>
        </p:nvSpPr>
        <p:spPr>
          <a:xfrm>
            <a:off x="307638" y="786777"/>
            <a:ext cx="1997614" cy="592205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98418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EERSTE IDEEËN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B7B5A25-F574-4D98-8E28-C38F62204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253" y="786777"/>
            <a:ext cx="8411515" cy="592271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77646A4-35BB-4049-A8C2-BBF6A8EA7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253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8CBBA17-2F4E-43DE-AEB1-424DA07A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85" y="811160"/>
            <a:ext cx="11332731" cy="5937112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D1EA3D15-453B-9341-90FF-C68468F759D0}"/>
              </a:ext>
            </a:extLst>
          </p:cNvPr>
          <p:cNvSpPr/>
          <p:nvPr/>
        </p:nvSpPr>
        <p:spPr>
          <a:xfrm>
            <a:off x="307638" y="798969"/>
            <a:ext cx="1997614" cy="59557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7747B25-6DCF-3446-AA87-2363E73B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98418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EERSTE IDEEËN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F9A8197-D0E1-444C-B7C1-35A2DD78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56032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33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290E9F1-B9A0-415D-A552-DE04B3929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5119" y="804671"/>
            <a:ext cx="11403621" cy="5937505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8D7E5A7C-3BA2-EB47-8271-9FBF5536E7F7}"/>
              </a:ext>
            </a:extLst>
          </p:cNvPr>
          <p:cNvSpPr/>
          <p:nvPr/>
        </p:nvSpPr>
        <p:spPr>
          <a:xfrm>
            <a:off x="307638" y="786777"/>
            <a:ext cx="1997614" cy="59554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66AFBFD-BEC4-1D40-99B1-621B5823C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98418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EERSTE IDEEËN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9E865C0-01D5-6B4F-A716-4E7881D15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43840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33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8C39EB1-DC62-4831-B243-2D309E166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7"/>
          <a:stretch/>
        </p:blipFill>
        <p:spPr>
          <a:xfrm>
            <a:off x="1658547" y="786777"/>
            <a:ext cx="11407411" cy="5943588"/>
          </a:xfrm>
          <a:prstGeom prst="rect">
            <a:avLst/>
          </a:prstGeom>
        </p:spPr>
      </p:pic>
      <p:sp>
        <p:nvSpPr>
          <p:cNvPr id="9" name="Rechthoek 8">
            <a:extLst>
              <a:ext uri="{FF2B5EF4-FFF2-40B4-BE49-F238E27FC236}">
                <a16:creationId xmlns:a16="http://schemas.microsoft.com/office/drawing/2014/main" id="{C65EE367-1B61-1A49-BD11-8361FD9C65DD}"/>
              </a:ext>
            </a:extLst>
          </p:cNvPr>
          <p:cNvSpPr/>
          <p:nvPr/>
        </p:nvSpPr>
        <p:spPr>
          <a:xfrm>
            <a:off x="307638" y="786777"/>
            <a:ext cx="1997614" cy="5955400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BCA4727-3860-CC44-B27E-BFBA4DA49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98418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EERSTE IDEEËN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BA51207-EDBE-4544-9ED6-53C40471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19456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97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98418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</a:rPr>
              <a:t>EERSTE IDEEËN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D5E1B4C-9BB2-4BE9-A424-F5E757915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816864"/>
            <a:ext cx="11039980" cy="591311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791AAD96-AA9A-1242-AFDB-5F1A57AB1BFC}"/>
              </a:ext>
            </a:extLst>
          </p:cNvPr>
          <p:cNvSpPr/>
          <p:nvPr/>
        </p:nvSpPr>
        <p:spPr>
          <a:xfrm>
            <a:off x="307638" y="786777"/>
            <a:ext cx="1997614" cy="596759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F7EB5EF-6D84-FD4A-BAE8-92D1D7F230A2}"/>
              </a:ext>
            </a:extLst>
          </p:cNvPr>
          <p:cNvSpPr txBox="1">
            <a:spLocks/>
          </p:cNvSpPr>
          <p:nvPr/>
        </p:nvSpPr>
        <p:spPr>
          <a:xfrm>
            <a:off x="114300" y="1198418"/>
            <a:ext cx="241935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EERSTE IDEEËN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17C9D0B-6C6D-8244-B092-F992B9456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43840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35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138503DC-F306-451A-BCF5-457A6452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318" y="804671"/>
            <a:ext cx="10008026" cy="5964807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67388B2A-3A71-6441-B1A8-AC471FFCBAFE}"/>
              </a:ext>
            </a:extLst>
          </p:cNvPr>
          <p:cNvSpPr/>
          <p:nvPr/>
        </p:nvSpPr>
        <p:spPr>
          <a:xfrm>
            <a:off x="307638" y="786777"/>
            <a:ext cx="1997614" cy="598270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4302070E-FAF9-AB4B-9CDC-C13462055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98418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EERSTE IDEEËN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7DCC98B-DF99-1B4B-A63A-F9A955554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0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56" y="978963"/>
            <a:ext cx="1933956" cy="5557699"/>
          </a:xfrm>
          <a:solidFill>
            <a:srgbClr val="0090D3"/>
          </a:solidFill>
        </p:spPr>
        <p:txBody>
          <a:bodyPr>
            <a:normAutofit/>
          </a:bodyPr>
          <a:lstStyle/>
          <a:p>
            <a:pPr algn="ctr"/>
            <a:r>
              <a:rPr lang="nl-NL" sz="2800" b="1" cap="all" dirty="0">
                <a:solidFill>
                  <a:schemeClr val="bg1"/>
                </a:solidFill>
                <a:latin typeface="CAECILIA-ROMAN" pitchFamily="2" charset="77"/>
              </a:rPr>
              <a:t>STATUS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631E37E-915B-4F0F-BE1E-5721209E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962" y="978962"/>
            <a:ext cx="8915400" cy="57771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Waar staan we?</a:t>
            </a:r>
          </a:p>
          <a:p>
            <a:pPr>
              <a:lnSpc>
                <a:spcPct val="120000"/>
              </a:lnSpc>
            </a:pPr>
            <a:r>
              <a:rPr lang="nl-NL" sz="2600" dirty="0"/>
              <a:t>Concept masterplan opgesteld op basis van: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Visie VVE Valouwe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Ruimtelijke-functionele analyse</a:t>
            </a:r>
          </a:p>
          <a:p>
            <a:pPr lvl="1">
              <a:lnSpc>
                <a:spcPct val="120000"/>
              </a:lnSpc>
            </a:pPr>
            <a:r>
              <a:rPr lang="nl-NL" sz="2600" dirty="0"/>
              <a:t>Economische analyse</a:t>
            </a:r>
          </a:p>
          <a:p>
            <a:pPr>
              <a:lnSpc>
                <a:spcPct val="120000"/>
              </a:lnSpc>
            </a:pPr>
            <a:r>
              <a:rPr lang="nl-NL" sz="2600" dirty="0"/>
              <a:t>Concept masterplan besproken met gemeente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F260E34-98B6-45E0-8ADE-70F6E7E1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2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56" y="978963"/>
            <a:ext cx="1933956" cy="5557699"/>
          </a:xfrm>
          <a:solidFill>
            <a:srgbClr val="0090D3"/>
          </a:solidFill>
        </p:spPr>
        <p:txBody>
          <a:bodyPr>
            <a:normAutofit/>
          </a:bodyPr>
          <a:lstStyle/>
          <a:p>
            <a:pPr algn="ctr"/>
            <a:r>
              <a:rPr lang="nl-NL" sz="2800" b="1" cap="all" dirty="0">
                <a:solidFill>
                  <a:schemeClr val="bg1"/>
                </a:solidFill>
                <a:latin typeface="CAECILIA-ROMAN" pitchFamily="2" charset="77"/>
              </a:rPr>
              <a:t>STATUS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0631E37E-915B-4F0F-BE1E-5721209E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962" y="978962"/>
            <a:ext cx="8915400" cy="5777155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Wat nu?</a:t>
            </a:r>
          </a:p>
          <a:p>
            <a:pPr>
              <a:lnSpc>
                <a:spcPct val="120000"/>
              </a:lnSpc>
            </a:pPr>
            <a:endParaRPr lang="nl-NL" sz="500" dirty="0"/>
          </a:p>
          <a:p>
            <a:pPr>
              <a:lnSpc>
                <a:spcPct val="120000"/>
              </a:lnSpc>
            </a:pPr>
            <a:r>
              <a:rPr lang="nl-NL" sz="2600" dirty="0"/>
              <a:t>Masterplan verder uitwerken</a:t>
            </a:r>
          </a:p>
          <a:p>
            <a:pPr>
              <a:lnSpc>
                <a:spcPct val="120000"/>
              </a:lnSpc>
            </a:pPr>
            <a:r>
              <a:rPr lang="nl-NL" sz="2600" dirty="0"/>
              <a:t>Bespreken met overheden, </a:t>
            </a:r>
            <a:r>
              <a:rPr lang="nl-NL" sz="2600" b="1" i="1" dirty="0"/>
              <a:t>uw VVE </a:t>
            </a:r>
            <a:r>
              <a:rPr lang="nl-NL" sz="2600" dirty="0"/>
              <a:t>en andere stakeholders</a:t>
            </a:r>
          </a:p>
          <a:p>
            <a:pPr>
              <a:lnSpc>
                <a:spcPct val="120000"/>
              </a:lnSpc>
            </a:pPr>
            <a:r>
              <a:rPr lang="nl-NL" sz="2600" dirty="0"/>
              <a:t>Masterplan aanpassen</a:t>
            </a:r>
          </a:p>
          <a:p>
            <a:pPr>
              <a:lnSpc>
                <a:spcPct val="120000"/>
              </a:lnSpc>
            </a:pPr>
            <a:r>
              <a:rPr lang="nl-NL" sz="2600" dirty="0"/>
              <a:t>Bestemmingsplan aanpassen</a:t>
            </a:r>
          </a:p>
          <a:p>
            <a:pPr>
              <a:lnSpc>
                <a:spcPct val="120000"/>
              </a:lnSpc>
            </a:pPr>
            <a:r>
              <a:rPr lang="nl-NL" sz="2600" dirty="0"/>
              <a:t>Gefaseerd revitaliseren (10 – 15 jaar)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F260E34-98B6-45E0-8ADE-70F6E7E1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82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3750256-DA73-43A5-A3C1-A297D1C8F3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61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3" t="49" r="367" b="1"/>
          <a:stretch/>
        </p:blipFill>
        <p:spPr>
          <a:xfrm>
            <a:off x="0" y="-9942"/>
            <a:ext cx="12192000" cy="686794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16FEC4B-FE9E-4876-A1C6-2119E117B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82" y="581874"/>
            <a:ext cx="2588230" cy="663462"/>
          </a:xfrm>
          <a:prstGeom prst="rect">
            <a:avLst/>
          </a:prstGeom>
        </p:spPr>
      </p:pic>
      <p:sp>
        <p:nvSpPr>
          <p:cNvPr id="9" name="Tijdelijke aanduiding voor inhoud 5">
            <a:extLst>
              <a:ext uri="{FF2B5EF4-FFF2-40B4-BE49-F238E27FC236}">
                <a16:creationId xmlns:a16="http://schemas.microsoft.com/office/drawing/2014/main" id="{5A27AD0C-B829-41C4-84B9-37F166B50CE4}"/>
              </a:ext>
            </a:extLst>
          </p:cNvPr>
          <p:cNvSpPr txBox="1">
            <a:spLocks/>
          </p:cNvSpPr>
          <p:nvPr/>
        </p:nvSpPr>
        <p:spPr>
          <a:xfrm>
            <a:off x="2266122" y="2659842"/>
            <a:ext cx="8001001" cy="31705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5400" b="1" dirty="0">
                <a:latin typeface="CAECILIA-ROMAN" pitchFamily="2" charset="77"/>
              </a:rPr>
              <a:t>Lange termijnvisie </a:t>
            </a:r>
          </a:p>
          <a:p>
            <a:r>
              <a:rPr lang="nl-NL" sz="5400" b="1" dirty="0">
                <a:latin typeface="CAECILIA-ROMAN" pitchFamily="2" charset="77"/>
              </a:rPr>
              <a:t>EuroParcs Beekbergen</a:t>
            </a:r>
          </a:p>
          <a:p>
            <a:endParaRPr lang="nl-NL" b="1" dirty="0">
              <a:latin typeface="CAECILIA-ROMAN" pitchFamily="2" charset="77"/>
            </a:endParaRPr>
          </a:p>
          <a:p>
            <a:r>
              <a:rPr lang="nl-NL" sz="3600" dirty="0">
                <a:latin typeface="CAECILIA-ROMAN" pitchFamily="2" charset="77"/>
              </a:rPr>
              <a:t>Frank Bijl | EuroParcs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532DD62-D0E1-4E01-AECD-A249967D7E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727"/>
          <a:stretch/>
        </p:blipFill>
        <p:spPr>
          <a:xfrm>
            <a:off x="3107230" y="5606831"/>
            <a:ext cx="5977540" cy="101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08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strategie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9B4543D-A509-DD4F-B586-505E50DD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743" y="978963"/>
            <a:ext cx="8086849" cy="5585619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Visie </a:t>
            </a:r>
            <a:endParaRPr lang="nl-NL" sz="2400" dirty="0">
              <a:solidFill>
                <a:srgbClr val="ED7D31"/>
              </a:solidFill>
              <a:latin typeface="CAECILIA-ROMAN" pitchFamily="2" charset="77"/>
            </a:endParaRPr>
          </a:p>
          <a:p>
            <a:pPr marL="0" indent="0">
              <a:buNone/>
            </a:pPr>
            <a:r>
              <a:rPr lang="nl-NL" dirty="0"/>
              <a:t>Wij zien het als onze taak ervoor te zorgen dat de aankoop, het huren van een verblijf voor onze gasten een unieke, verrassende en plezierige ervaring betekent in alle facetten: van de zoektocht, de boeking tot het beleven ervan.</a:t>
            </a:r>
            <a:r>
              <a:rPr lang="nl-NL" i="1" dirty="0"/>
              <a:t> </a:t>
            </a:r>
            <a:endParaRPr lang="nl-NL" sz="2400" dirty="0"/>
          </a:p>
          <a:p>
            <a:endParaRPr lang="nl-NL" sz="600" dirty="0"/>
          </a:p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Missie</a:t>
            </a:r>
            <a:r>
              <a:rPr lang="nl-NL" b="1" dirty="0">
                <a:latin typeface="CAECILIA-ROMAN" pitchFamily="2" charset="77"/>
              </a:rPr>
              <a:t> </a:t>
            </a:r>
          </a:p>
          <a:p>
            <a:pPr marL="0" indent="0">
              <a:buNone/>
            </a:pPr>
            <a:r>
              <a:rPr lang="nl-NL" dirty="0"/>
              <a:t>Het creëren van verrassende en betekenisvolle vakantiebelevingen.</a:t>
            </a:r>
            <a:r>
              <a:rPr lang="nl-NL" i="1" dirty="0"/>
              <a:t> </a:t>
            </a:r>
            <a:endParaRPr lang="nl-NL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4341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strategie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9B4543D-A509-DD4F-B586-505E50DD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7743" y="978963"/>
            <a:ext cx="8086849" cy="5585619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4 onderliggende merkwaarden</a:t>
            </a:r>
            <a:endParaRPr lang="nl-NL" dirty="0">
              <a:solidFill>
                <a:srgbClr val="ED7D31"/>
              </a:solidFill>
              <a:latin typeface="CAECILIA-ROMAN" pitchFamily="2" charset="77"/>
            </a:endParaRPr>
          </a:p>
          <a:p>
            <a:pPr marL="0" indent="0">
              <a:lnSpc>
                <a:spcPct val="100000"/>
              </a:lnSpc>
              <a:buNone/>
            </a:pPr>
            <a:endParaRPr lang="nl-NL" b="1" i="1" dirty="0"/>
          </a:p>
          <a:p>
            <a:pPr marL="0" indent="0">
              <a:lnSpc>
                <a:spcPct val="100000"/>
              </a:lnSpc>
              <a:buNone/>
            </a:pPr>
            <a:r>
              <a:rPr lang="nl-NL" b="1" i="1" dirty="0"/>
              <a:t>Verwonderen </a:t>
            </a:r>
            <a:r>
              <a:rPr lang="nl-NL" dirty="0"/>
              <a:t>We zorgen voor buitengewone memorabele ervaringen op de meest onverwachte momenten </a:t>
            </a:r>
            <a:endParaRPr lang="nl-NL" sz="800" dirty="0"/>
          </a:p>
          <a:p>
            <a:pPr marL="0" indent="0">
              <a:lnSpc>
                <a:spcPct val="100000"/>
              </a:lnSpc>
              <a:buNone/>
            </a:pPr>
            <a:r>
              <a:rPr lang="nl-NL" b="1" i="1" dirty="0"/>
              <a:t>Overtreffen verwachtingen </a:t>
            </a:r>
            <a:r>
              <a:rPr lang="nl-NL" dirty="0"/>
              <a:t>door net een stapje verder te gaan, waar anderen stoppen </a:t>
            </a:r>
            <a:endParaRPr lang="nl-NL" sz="800" dirty="0"/>
          </a:p>
          <a:p>
            <a:pPr marL="0" indent="0">
              <a:lnSpc>
                <a:spcPct val="100000"/>
              </a:lnSpc>
              <a:buNone/>
            </a:pPr>
            <a:r>
              <a:rPr lang="nl-NL" b="1" i="1" dirty="0"/>
              <a:t>We bieden vrijheid </a:t>
            </a:r>
            <a:r>
              <a:rPr lang="nl-NL" dirty="0"/>
              <a:t>en een vrij gevoel vanuit een unieke combinatie van natuur, openheid en diversiteit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b="1" i="1" dirty="0"/>
              <a:t>We verbinden </a:t>
            </a:r>
            <a:r>
              <a:rPr lang="nl-NL" dirty="0"/>
              <a:t>Wij faciliteren dat je in verbinding staat met de natuur, met jezelf én met elkaar 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55897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strategie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585C6924-286B-454A-A39B-8089747AE063}"/>
              </a:ext>
            </a:extLst>
          </p:cNvPr>
          <p:cNvGrpSpPr/>
          <p:nvPr/>
        </p:nvGrpSpPr>
        <p:grpSpPr>
          <a:xfrm>
            <a:off x="4004062" y="592741"/>
            <a:ext cx="8830561" cy="6330141"/>
            <a:chOff x="3374650" y="1267968"/>
            <a:chExt cx="7659110" cy="5696157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BBF8B7EF-0F36-3244-9C54-2DED73864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2567" y="1365504"/>
              <a:ext cx="5383276" cy="5591469"/>
            </a:xfrm>
            <a:prstGeom prst="rect">
              <a:avLst/>
            </a:prstGeom>
          </p:spPr>
        </p:pic>
        <p:sp>
          <p:nvSpPr>
            <p:cNvPr id="3" name="Afgeronde rechthoek 2">
              <a:extLst>
                <a:ext uri="{FF2B5EF4-FFF2-40B4-BE49-F238E27FC236}">
                  <a16:creationId xmlns:a16="http://schemas.microsoft.com/office/drawing/2014/main" id="{5C254D86-248C-6543-9C3F-C8199D4FB1B6}"/>
                </a:ext>
              </a:extLst>
            </p:cNvPr>
            <p:cNvSpPr/>
            <p:nvPr/>
          </p:nvSpPr>
          <p:spPr>
            <a:xfrm>
              <a:off x="8887968" y="1267968"/>
              <a:ext cx="2145792" cy="9997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9" name="Afgeronde rechthoek 8">
              <a:extLst>
                <a:ext uri="{FF2B5EF4-FFF2-40B4-BE49-F238E27FC236}">
                  <a16:creationId xmlns:a16="http://schemas.microsoft.com/office/drawing/2014/main" id="{F43BB6B0-B9F0-B340-8166-3F2DDCDD27F8}"/>
                </a:ext>
              </a:extLst>
            </p:cNvPr>
            <p:cNvSpPr/>
            <p:nvPr/>
          </p:nvSpPr>
          <p:spPr>
            <a:xfrm>
              <a:off x="8705088" y="6406895"/>
              <a:ext cx="2145792" cy="5572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0" name="Afgeronde rechthoek 9">
              <a:extLst>
                <a:ext uri="{FF2B5EF4-FFF2-40B4-BE49-F238E27FC236}">
                  <a16:creationId xmlns:a16="http://schemas.microsoft.com/office/drawing/2014/main" id="{D9F0EAAA-57F7-314A-B110-E5DA4849809D}"/>
                </a:ext>
              </a:extLst>
            </p:cNvPr>
            <p:cNvSpPr/>
            <p:nvPr/>
          </p:nvSpPr>
          <p:spPr>
            <a:xfrm>
              <a:off x="3810000" y="6083808"/>
              <a:ext cx="2286000" cy="7741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1" name="Afgeronde rechthoek 10">
              <a:extLst>
                <a:ext uri="{FF2B5EF4-FFF2-40B4-BE49-F238E27FC236}">
                  <a16:creationId xmlns:a16="http://schemas.microsoft.com/office/drawing/2014/main" id="{92F6748F-764B-C64A-9BDA-32D247BA31A2}"/>
                </a:ext>
              </a:extLst>
            </p:cNvPr>
            <p:cNvSpPr/>
            <p:nvPr/>
          </p:nvSpPr>
          <p:spPr>
            <a:xfrm>
              <a:off x="3374650" y="1489224"/>
              <a:ext cx="1529838" cy="11808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F375579B-0D3C-1F4D-9F87-D1B70C9B4BE6}"/>
              </a:ext>
            </a:extLst>
          </p:cNvPr>
          <p:cNvSpPr txBox="1">
            <a:spLocks/>
          </p:cNvSpPr>
          <p:nvPr/>
        </p:nvSpPr>
        <p:spPr>
          <a:xfrm>
            <a:off x="3007871" y="978963"/>
            <a:ext cx="2722369" cy="55722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Doelgroepen</a:t>
            </a:r>
            <a:endParaRPr lang="nl-NL" dirty="0">
              <a:solidFill>
                <a:srgbClr val="ED7D31"/>
              </a:solidFill>
              <a:latin typeface="CAECILIA-ROMA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9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strategie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9B4543D-A509-DD4F-B586-505E50DD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81" y="978963"/>
            <a:ext cx="8363712" cy="5585619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Hoe zorgen we voor een tweede thuisgevoel?</a:t>
            </a:r>
            <a:r>
              <a:rPr lang="nl-NL" b="1" dirty="0"/>
              <a:t> </a:t>
            </a:r>
            <a:endParaRPr lang="nl-NL" dirty="0"/>
          </a:p>
          <a:p>
            <a:pPr marL="0" indent="0">
              <a:buNone/>
            </a:pPr>
            <a:endParaRPr lang="nl-NL" sz="2600" b="1" i="1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600" b="1" i="1" dirty="0"/>
              <a:t>Kwaliteit</a:t>
            </a:r>
            <a:r>
              <a:rPr lang="nl-NL" sz="2600" b="1" dirty="0"/>
              <a:t> </a:t>
            </a:r>
            <a:r>
              <a:rPr lang="nl-NL" sz="2600" i="1" dirty="0"/>
              <a:t>Kwaliteit als ‘mindset’. Goede kwaliteit is missie-kritisch; kwaliteit is de basis voor een goede klantbeleving. </a:t>
            </a: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600" b="1" i="1" dirty="0"/>
              <a:t>Omgeving </a:t>
            </a:r>
            <a:r>
              <a:rPr lang="nl-NL" sz="2600" i="1" dirty="0"/>
              <a:t>met verschillende parkthema’s: Water, Nature, City, Mountains en Speciality</a:t>
            </a:r>
            <a:endParaRPr lang="nl-NL" sz="26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2600" b="1" i="1" dirty="0"/>
              <a:t>Indeling</a:t>
            </a:r>
            <a:r>
              <a:rPr lang="nl-NL" sz="2600" i="1" dirty="0"/>
              <a:t> thema’s en kwaliteits-standaardisatie zetten we door bij indeling van onze parken, ontwikkeling van accommodatietypes en creatie van groenvoorziening, zones en zichtlijnen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2600" b="1" i="1" dirty="0"/>
              <a:t>Lokale kenmerken </a:t>
            </a:r>
            <a:r>
              <a:rPr lang="nl-NL" sz="2600" i="1" dirty="0"/>
              <a:t>zorgt voor verbinding met de omgeving en doet ons genieten van de 'colour locale' </a:t>
            </a: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280660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PRAKTIJK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9B4543D-A509-DD4F-B586-505E50DD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768" y="978963"/>
            <a:ext cx="8497825" cy="5585619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Indeling van het park </a:t>
            </a:r>
            <a:r>
              <a:rPr lang="nl-NL" b="1" dirty="0"/>
              <a:t> </a:t>
            </a:r>
            <a:endParaRPr lang="nl-NL" dirty="0"/>
          </a:p>
          <a:p>
            <a:r>
              <a:rPr lang="nl-NL" sz="2600" dirty="0"/>
              <a:t>diversiteit op basis van thema’s verder ontwikkelen in onze parken </a:t>
            </a:r>
          </a:p>
          <a:p>
            <a:r>
              <a:rPr lang="nl-NL" sz="2600" dirty="0"/>
              <a:t>merkbeleving van vrijheid, verbinding en verwondering voor onze gasten en eigenaren nog meer vergroten </a:t>
            </a:r>
          </a:p>
          <a:p>
            <a:r>
              <a:rPr lang="nl-NL" sz="2600" dirty="0"/>
              <a:t>positief effect op exploitatiewaarde van onze parken</a:t>
            </a:r>
          </a:p>
          <a:p>
            <a:r>
              <a:rPr lang="nl-NL" sz="2600" dirty="0"/>
              <a:t>design richt zich hierbij op de inrichting van de ruimte, zichtlijnen, accommodatietypes en voorzieningen (totaal aanpak)</a:t>
            </a:r>
          </a:p>
        </p:txBody>
      </p:sp>
    </p:spTree>
    <p:extLst>
      <p:ext uri="{BB962C8B-B14F-4D97-AF65-F5344CB8AC3E}">
        <p14:creationId xmlns:p14="http://schemas.microsoft.com/office/powerpoint/2010/main" val="1615685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PRAKTIJK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9B4543D-A509-DD4F-B586-505E50DD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81" y="978963"/>
            <a:ext cx="8363712" cy="5585619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Indeling van het park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Footprint en uitgeefbaarheid </a:t>
            </a:r>
          </a:p>
          <a:p>
            <a:r>
              <a:rPr lang="nl-NL" dirty="0"/>
              <a:t>Zichtlijnen en verbinding </a:t>
            </a:r>
          </a:p>
          <a:p>
            <a:r>
              <a:rPr lang="nl-NL" dirty="0"/>
              <a:t>Belevingswerelden </a:t>
            </a:r>
          </a:p>
          <a:p>
            <a:r>
              <a:rPr lang="nl-NL" dirty="0"/>
              <a:t>Centrale voorziening </a:t>
            </a:r>
          </a:p>
          <a:p>
            <a:r>
              <a:rPr lang="nl-NL" dirty="0"/>
              <a:t>Groenvoorziening </a:t>
            </a:r>
          </a:p>
          <a:p>
            <a:pPr marL="0" indent="0">
              <a:buNone/>
            </a:pPr>
            <a:r>
              <a:rPr lang="nl-NL" sz="2600" i="1" dirty="0"/>
              <a:t> </a:t>
            </a:r>
            <a:endParaRPr lang="nl-NL" sz="2600" dirty="0"/>
          </a:p>
        </p:txBody>
      </p:sp>
    </p:spTree>
    <p:extLst>
      <p:ext uri="{BB962C8B-B14F-4D97-AF65-F5344CB8AC3E}">
        <p14:creationId xmlns:p14="http://schemas.microsoft.com/office/powerpoint/2010/main" val="36583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6178CB72-997E-4652-9A45-00A55D1C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169843"/>
            <a:ext cx="2419350" cy="4461163"/>
          </a:xfrm>
        </p:spPr>
        <p:txBody>
          <a:bodyPr>
            <a:normAutofit/>
          </a:bodyPr>
          <a:lstStyle/>
          <a:p>
            <a:pPr algn="ctr"/>
            <a:r>
              <a:rPr lang="nl-NL" sz="3600" b="1" cap="all" dirty="0">
                <a:solidFill>
                  <a:srgbClr val="FFFFFF"/>
                </a:solidFill>
                <a:latin typeface="CAECILIA-ROMAN" pitchFamily="2" charset="77"/>
              </a:rPr>
              <a:t>ANALYSE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A6B6F4F-DB3B-4B41-B93B-3E7AEBFD4C06}"/>
              </a:ext>
            </a:extLst>
          </p:cNvPr>
          <p:cNvSpPr txBox="1">
            <a:spLocks/>
          </p:cNvSpPr>
          <p:nvPr/>
        </p:nvSpPr>
        <p:spPr>
          <a:xfrm>
            <a:off x="333756" y="978963"/>
            <a:ext cx="1933956" cy="5557699"/>
          </a:xfrm>
          <a:prstGeom prst="rect">
            <a:avLst/>
          </a:prstGeom>
          <a:solidFill>
            <a:srgbClr val="0090D3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2400" b="1" cap="all" dirty="0">
                <a:solidFill>
                  <a:schemeClr val="bg1"/>
                </a:solidFill>
                <a:latin typeface="CAECILIA-ROMAN" pitchFamily="2" charset="77"/>
              </a:rPr>
              <a:t>INDELING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A695B89-5DDF-B94B-97BF-F4B5AA40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38" y="292608"/>
            <a:ext cx="1997614" cy="51206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9B4543D-A509-DD4F-B586-505E50DD9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81" y="978963"/>
            <a:ext cx="8363712" cy="5585619"/>
          </a:xfrm>
        </p:spPr>
        <p:txBody>
          <a:bodyPr anchor="t" anchorCtr="0">
            <a:normAutofit/>
          </a:bodyPr>
          <a:lstStyle/>
          <a:p>
            <a:pPr marL="0" indent="0">
              <a:buNone/>
            </a:pPr>
            <a:r>
              <a:rPr lang="nl-NL" b="1" dirty="0">
                <a:solidFill>
                  <a:srgbClr val="ED7D31"/>
                </a:solidFill>
                <a:latin typeface="CAECILIA-ROMAN" pitchFamily="2" charset="77"/>
              </a:rPr>
              <a:t>Verbinding en zichtlijnen</a:t>
            </a:r>
            <a:endParaRPr lang="nl-NL" dirty="0"/>
          </a:p>
          <a:p>
            <a:pPr marL="0" indent="0">
              <a:buNone/>
            </a:pPr>
            <a:r>
              <a:rPr lang="nl-NL" b="1" i="1" dirty="0"/>
              <a:t>Verbinding creëren</a:t>
            </a:r>
            <a:r>
              <a:rPr lang="nl-NL" i="1" dirty="0"/>
              <a:t> </a:t>
            </a:r>
            <a:endParaRPr lang="nl-NL" dirty="0"/>
          </a:p>
          <a:p>
            <a:pPr>
              <a:lnSpc>
                <a:spcPct val="100000"/>
              </a:lnSpc>
            </a:pPr>
            <a:r>
              <a:rPr lang="nl-NL" sz="2600" dirty="0"/>
              <a:t>Onze gasten komen naar een van de parken om even ‘eruit’ te zijn en hun (vakantie)tijd met elkaar in een andere omgeving door te brengen.</a:t>
            </a:r>
          </a:p>
          <a:p>
            <a:pPr>
              <a:lnSpc>
                <a:spcPct val="100000"/>
              </a:lnSpc>
            </a:pPr>
            <a:r>
              <a:rPr lang="nl-NL" sz="2600" dirty="0"/>
              <a:t>Of je nou met je geliefde, met een groepje vrienden of als gezin komt – de ervaringen die je bij ons opdoet, zijn uniek omdat je in verbinding wilt zijn met elkaar en de omgeving </a:t>
            </a:r>
          </a:p>
        </p:txBody>
      </p:sp>
    </p:spTree>
    <p:extLst>
      <p:ext uri="{BB962C8B-B14F-4D97-AF65-F5344CB8AC3E}">
        <p14:creationId xmlns:p14="http://schemas.microsoft.com/office/powerpoint/2010/main" val="409841848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919</Words>
  <Application>Microsoft Office PowerPoint</Application>
  <PresentationFormat>Breedbeeld</PresentationFormat>
  <Paragraphs>166</Paragraphs>
  <Slides>28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29" baseType="lpstr">
      <vt:lpstr>Kantoorthema</vt:lpstr>
      <vt:lpstr>PowerPoint-presentatie</vt:lpstr>
      <vt:lpstr>PowerPoint-presentatie</vt:lpstr>
      <vt:lpstr>ANALYSE</vt:lpstr>
      <vt:lpstr>ANALYSE</vt:lpstr>
      <vt:lpstr>ANALYSE</vt:lpstr>
      <vt:lpstr>ANALYSE</vt:lpstr>
      <vt:lpstr>ANALYSE</vt:lpstr>
      <vt:lpstr>ANALYSE</vt:lpstr>
      <vt:lpstr>ANALYSE</vt:lpstr>
      <vt:lpstr>ANALYSE</vt:lpstr>
      <vt:lpstr>ANALYSE</vt:lpstr>
      <vt:lpstr>PowerPoint-presentatie</vt:lpstr>
      <vt:lpstr>ANALYSE</vt:lpstr>
      <vt:lpstr>ANALYSE</vt:lpstr>
      <vt:lpstr>ANALYSE</vt:lpstr>
      <vt:lpstr>ANALYSE</vt:lpstr>
      <vt:lpstr>KANSEN</vt:lpstr>
      <vt:lpstr>AMBITIE</vt:lpstr>
      <vt:lpstr>VISIE</vt:lpstr>
      <vt:lpstr>EERSTE IDEEËN</vt:lpstr>
      <vt:lpstr>EERSTE IDEEËN</vt:lpstr>
      <vt:lpstr>EERSTE IDEEËN</vt:lpstr>
      <vt:lpstr>EERSTE IDEEËN</vt:lpstr>
      <vt:lpstr>EERSTE IDEEËN</vt:lpstr>
      <vt:lpstr>EERSTE IDEEËN</vt:lpstr>
      <vt:lpstr>STATUS</vt:lpstr>
      <vt:lpstr>STATUS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Bijl</dc:creator>
  <cp:lastModifiedBy>Carl Ruiter</cp:lastModifiedBy>
  <cp:revision>9</cp:revision>
  <dcterms:created xsi:type="dcterms:W3CDTF">2021-10-29T08:19:59Z</dcterms:created>
  <dcterms:modified xsi:type="dcterms:W3CDTF">2025-07-19T08:47:53Z</dcterms:modified>
</cp:coreProperties>
</file>